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BF"/>
    <a:srgbClr val="BF0042"/>
    <a:srgbClr val="898989"/>
    <a:srgbClr val="C20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158" autoAdjust="0"/>
  </p:normalViewPr>
  <p:slideViewPr>
    <p:cSldViewPr snapToGrid="0" snapToObjects="1">
      <p:cViewPr>
        <p:scale>
          <a:sx n="66" d="100"/>
          <a:sy n="66" d="100"/>
        </p:scale>
        <p:origin x="-2214" y="-4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-378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>
              <a:solidFill>
                <a:srgbClr val="898989"/>
              </a:solidFill>
              <a:latin typeface="Calluna Sans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69AC-4E07-434C-BF3D-C3DEBD4DC4F3}" type="datetimeFigureOut">
              <a:rPr lang="nl-NL" smtClean="0">
                <a:solidFill>
                  <a:srgbClr val="898989"/>
                </a:solidFill>
                <a:latin typeface="Calluna Sans"/>
              </a:rPr>
              <a:t>28-5-2019</a:t>
            </a:fld>
            <a:endParaRPr lang="nl-NL" dirty="0">
              <a:solidFill>
                <a:srgbClr val="898989"/>
              </a:solidFill>
              <a:latin typeface="Calluna Sans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>
              <a:solidFill>
                <a:srgbClr val="898989"/>
              </a:solidFill>
              <a:latin typeface="Calluna Sans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59AEF-7ACD-4C45-8745-D76002B97918}" type="slidenum">
              <a:rPr lang="nl-NL" smtClean="0">
                <a:solidFill>
                  <a:srgbClr val="898989"/>
                </a:solidFill>
                <a:latin typeface="Calluna Sans"/>
              </a:rPr>
              <a:t>‹nr.›</a:t>
            </a:fld>
            <a:endParaRPr lang="nl-NL" dirty="0">
              <a:solidFill>
                <a:srgbClr val="898989"/>
              </a:solidFill>
              <a:latin typeface="Calluna Sans"/>
            </a:endParaRPr>
          </a:p>
        </p:txBody>
      </p:sp>
      <p:pic>
        <p:nvPicPr>
          <p:cNvPr id="3074" name="Picture 2" descr="\\iszffs02\homedirs$\SWF\e.witteveen\Desktop\innovatie\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9221" y="8664496"/>
            <a:ext cx="2620047" cy="4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825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rgbClr val="898989"/>
                </a:solidFill>
                <a:latin typeface="Calluna San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  <a:latin typeface="Calluna Sans"/>
              </a:defRPr>
            </a:lvl1pPr>
          </a:lstStyle>
          <a:p>
            <a:fld id="{F3316F8A-4A27-ED49-A712-60D7B4B79C87}" type="datetimeFigureOut">
              <a:rPr lang="nl-NL" smtClean="0"/>
              <a:pPr/>
              <a:t>28-5-2019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408878" y="4343400"/>
            <a:ext cx="60681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  <a:latin typeface="Calluna Sans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  <a:latin typeface="Calluna Sans"/>
              </a:defRPr>
            </a:lvl1pPr>
          </a:lstStyle>
          <a:p>
            <a:fld id="{09B8282B-E46E-F44E-B81B-A2844BC1D2F8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59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luna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luna Sans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luna Sans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luna Sans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luna Sans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8282B-E46E-F44E-B81B-A2844BC1D2F8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652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\\iszffs02\homedirs$\SWF\e.witteveen\Desktop\innovatie\stadhuis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" y="1"/>
            <a:ext cx="914400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\\iszffs02\homedirs$\SWF\e.witteveen\Desktop\innovatie\titel-achtergrond-hd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622" cy="51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6703" y="3360869"/>
            <a:ext cx="7772400" cy="646497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264042" y="4023152"/>
            <a:ext cx="8142890" cy="582309"/>
          </a:xfrm>
        </p:spPr>
        <p:txBody>
          <a:bodyPr>
            <a:normAutofit/>
          </a:bodyPr>
          <a:lstStyle>
            <a:lvl1pPr marL="0" indent="0" algn="l">
              <a:buNone/>
              <a:defRPr sz="2500" b="0" i="0" baseline="0">
                <a:solidFill>
                  <a:schemeClr val="tx1">
                    <a:tint val="75000"/>
                  </a:schemeClr>
                </a:solidFill>
                <a:latin typeface="Calluna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5716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 sz="3000">
                <a:solidFill>
                  <a:schemeClr val="bg2"/>
                </a:solidFill>
              </a:defRPr>
            </a:lvl1pPr>
            <a:lvl2pPr>
              <a:buClr>
                <a:schemeClr val="accent4"/>
              </a:buClr>
              <a:defRPr sz="2500">
                <a:solidFill>
                  <a:schemeClr val="bg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bg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114800" cy="3394472"/>
          </a:xfrm>
        </p:spPr>
        <p:txBody>
          <a:bodyPr/>
          <a:lstStyle>
            <a:lvl1pPr>
              <a:buClr>
                <a:schemeClr val="accent4"/>
              </a:buClr>
              <a:defRPr sz="3000">
                <a:solidFill>
                  <a:schemeClr val="bg2"/>
                </a:solidFill>
              </a:defRPr>
            </a:lvl1pPr>
            <a:lvl2pPr>
              <a:buClr>
                <a:schemeClr val="accent4"/>
              </a:buClr>
              <a:defRPr sz="2500">
                <a:solidFill>
                  <a:schemeClr val="bg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bg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/>
          </p:nvPr>
        </p:nvSpPr>
        <p:spPr>
          <a:xfrm>
            <a:off x="4572000" y="1200151"/>
            <a:ext cx="4114800" cy="3394472"/>
          </a:xfrm>
        </p:spPr>
        <p:txBody>
          <a:bodyPr/>
          <a:lstStyle>
            <a:lvl1pPr>
              <a:buClr>
                <a:schemeClr val="accent4"/>
              </a:buClr>
              <a:defRPr sz="3000">
                <a:solidFill>
                  <a:schemeClr val="bg2"/>
                </a:solidFill>
              </a:defRPr>
            </a:lvl1pPr>
            <a:lvl2pPr>
              <a:buClr>
                <a:schemeClr val="accent4"/>
              </a:buClr>
              <a:defRPr sz="2500">
                <a:solidFill>
                  <a:schemeClr val="bg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bg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3139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407" y="4604601"/>
            <a:ext cx="2263698" cy="4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7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4"/>
          </a:solidFill>
          <a:latin typeface="Calluna Sans Ligh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898989"/>
          </a:solidFill>
          <a:latin typeface="Callun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98989"/>
          </a:solidFill>
          <a:latin typeface="Callun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898989"/>
          </a:solidFill>
          <a:latin typeface="Callun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98989"/>
          </a:solidFill>
          <a:latin typeface="Callun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898989"/>
          </a:solidFill>
          <a:latin typeface="Callun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.witteveen\Downloads\wa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1" y="0"/>
            <a:ext cx="683895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iszffs02\homedirs$\SWF\e.witteveen\Desktop\innovatie\titel-achtergrond-h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5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Gegevenskwaliteit en onze </a:t>
            </a:r>
            <a:r>
              <a:rPr lang="nl-NL" dirty="0" err="1" smtClean="0"/>
              <a:t>ISpiegel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>
          <a:xfrm>
            <a:off x="264041" y="4023152"/>
            <a:ext cx="8542501" cy="833769"/>
          </a:xfrm>
        </p:spPr>
        <p:txBody>
          <a:bodyPr>
            <a:normAutofit/>
          </a:bodyPr>
          <a:lstStyle/>
          <a:p>
            <a:r>
              <a:rPr lang="nl-NL" dirty="0" smtClean="0"/>
              <a:t>Grip op de kwaliteit van de gemeentelijke gegevens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08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proces eromheen - </a:t>
            </a:r>
            <a:r>
              <a:rPr lang="nl-NL" dirty="0" smtClean="0"/>
              <a:t>Acties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 err="1"/>
              <a:t>Bij</a:t>
            </a:r>
            <a:r>
              <a:rPr lang="en-US" sz="3200" dirty="0"/>
              <a:t> </a:t>
            </a:r>
            <a:r>
              <a:rPr lang="en-US" sz="3200" dirty="0" err="1"/>
              <a:t>dalende</a:t>
            </a:r>
            <a:r>
              <a:rPr lang="en-US" sz="3200" dirty="0"/>
              <a:t> trend in </a:t>
            </a:r>
            <a:r>
              <a:rPr lang="en-US" sz="3200" dirty="0" err="1"/>
              <a:t>kwaliteit</a:t>
            </a:r>
            <a:r>
              <a:rPr lang="en-US" sz="3200" dirty="0"/>
              <a:t>:</a:t>
            </a:r>
          </a:p>
          <a:p>
            <a:r>
              <a:rPr lang="nl-NL" sz="3200" dirty="0"/>
              <a:t>Aanpassen werkwijze (werk processen)</a:t>
            </a:r>
          </a:p>
          <a:p>
            <a:r>
              <a:rPr lang="nl-NL" sz="3200" dirty="0"/>
              <a:t>Aanpassen koppelingen (berichtenverkeer)</a:t>
            </a:r>
          </a:p>
          <a:p>
            <a:r>
              <a:rPr lang="nl-NL" sz="3200" dirty="0"/>
              <a:t>Aanpassen applicatie (bugs)</a:t>
            </a:r>
          </a:p>
          <a:p>
            <a:r>
              <a:rPr lang="nl-NL" sz="3200" dirty="0"/>
              <a:t>Accepteren en bijstellen</a:t>
            </a:r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r>
              <a:rPr lang="nl-NL" sz="3200" dirty="0"/>
              <a:t>Bij nieuwe “gegevens-fouten” </a:t>
            </a:r>
          </a:p>
          <a:p>
            <a:pPr marL="0" indent="0">
              <a:buNone/>
            </a:pPr>
            <a:r>
              <a:rPr lang="nl-NL" sz="3200" dirty="0"/>
              <a:t>een controle toevoegen.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800" b="1" dirty="0"/>
              <a:t>HIERMEE GRIP</a:t>
            </a:r>
            <a:r>
              <a:rPr lang="nl-NL" sz="2800" b="1" dirty="0" smtClean="0"/>
              <a:t>!</a:t>
            </a:r>
            <a:endParaRPr lang="nl-NL" sz="2800" b="1" dirty="0"/>
          </a:p>
        </p:txBody>
      </p:sp>
      <p:pic>
        <p:nvPicPr>
          <p:cNvPr id="7" name="Afbeelding 6">
            <a:extLst>
              <a:ext uri="{FF2B5EF4-FFF2-40B4-BE49-F238E27FC236}">
                <a16:creationId xmlns="" xmlns:a16="http://schemas.microsoft.com/office/drawing/2014/main" id="{814115AE-64CE-4A58-8703-6C52FC1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89573"/>
            <a:ext cx="4238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 staan we nu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Veel vergelijkingen</a:t>
            </a:r>
          </a:p>
          <a:p>
            <a:r>
              <a:rPr lang="nl-NL" dirty="0" smtClean="0"/>
              <a:t>Meerdere gemeenten</a:t>
            </a:r>
          </a:p>
          <a:p>
            <a:r>
              <a:rPr lang="nl-NL" dirty="0"/>
              <a:t>In Tactisch Katern </a:t>
            </a:r>
            <a:r>
              <a:rPr lang="nl-NL" dirty="0" smtClean="0"/>
              <a:t>GEMMA</a:t>
            </a:r>
          </a:p>
          <a:p>
            <a:r>
              <a:rPr lang="nl-NL" dirty="0" smtClean="0"/>
              <a:t>Opensource applicatie</a:t>
            </a:r>
          </a:p>
          <a:p>
            <a:r>
              <a:rPr lang="nl-NL" dirty="0" smtClean="0"/>
              <a:t>Bij VNG realisatie</a:t>
            </a:r>
          </a:p>
          <a:p>
            <a:r>
              <a:rPr lang="nl-NL" dirty="0" smtClean="0"/>
              <a:t>Voor verschillende leveranciers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="" xmlns:a16="http://schemas.microsoft.com/office/drawing/2014/main" id="{63A7A1B4-2DC8-498A-8EB7-55958D4B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01" y="352118"/>
            <a:ext cx="2095238" cy="1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Toekomst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BRT/BAG </a:t>
            </a:r>
            <a:r>
              <a:rPr lang="nl-NL" dirty="0" err="1" smtClean="0"/>
              <a:t>geo</a:t>
            </a:r>
            <a:r>
              <a:rPr lang="nl-NL" dirty="0" smtClean="0"/>
              <a:t>-vergelijkingen</a:t>
            </a:r>
          </a:p>
          <a:p>
            <a:r>
              <a:rPr lang="nl-NL" dirty="0" smtClean="0"/>
              <a:t>File vergelijking</a:t>
            </a:r>
          </a:p>
          <a:p>
            <a:r>
              <a:rPr lang="nl-NL" dirty="0" smtClean="0"/>
              <a:t>Benchmarking met </a:t>
            </a:r>
            <a:r>
              <a:rPr lang="nl-NL" smtClean="0"/>
              <a:t>andere gemeenten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634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Voorstellen</a:t>
            </a:r>
          </a:p>
          <a:p>
            <a:r>
              <a:rPr lang="nl-NL" dirty="0" smtClean="0"/>
              <a:t>Waar gaat het om</a:t>
            </a:r>
          </a:p>
          <a:p>
            <a:r>
              <a:rPr lang="nl-NL" dirty="0" smtClean="0"/>
              <a:t>Hoe zijn we begonnen</a:t>
            </a:r>
          </a:p>
          <a:p>
            <a:r>
              <a:rPr lang="nl-NL" dirty="0" smtClean="0"/>
              <a:t>Het proces erom heen</a:t>
            </a:r>
          </a:p>
          <a:p>
            <a:r>
              <a:rPr lang="nl-NL" dirty="0" smtClean="0"/>
              <a:t>Toekomst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701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Voorstellen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Eduard Witteveen</a:t>
            </a:r>
          </a:p>
          <a:p>
            <a:r>
              <a:rPr lang="nl-NL" dirty="0" smtClean="0"/>
              <a:t>Procesbegeleider innovatie</a:t>
            </a:r>
          </a:p>
          <a:p>
            <a:r>
              <a:rPr lang="nl-NL" dirty="0" smtClean="0"/>
              <a:t>Gegevens en </a:t>
            </a:r>
            <a:br>
              <a:rPr lang="nl-NL" dirty="0" smtClean="0"/>
            </a:br>
            <a:r>
              <a:rPr lang="nl-NL" dirty="0" smtClean="0"/>
              <a:t>berichtenverkeer in de keten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smtClean="0"/>
              <a:t>Gegevens en de kwaliteit daarvan belangrijk!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67" y="390979"/>
            <a:ext cx="3026862" cy="243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13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 gaat het om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A046947D-B16B-410D-96C5-9EB2D40E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4122124" cy="5860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hoek 9">
            <a:extLst>
              <a:ext uri="{FF2B5EF4-FFF2-40B4-BE49-F238E27FC236}">
                <a16:creationId xmlns="" xmlns:a16="http://schemas.microsoft.com/office/drawing/2014/main" id="{FACF4764-DCD5-4144-87BE-688A20D845D1}"/>
              </a:ext>
            </a:extLst>
          </p:cNvPr>
          <p:cNvSpPr/>
          <p:nvPr/>
        </p:nvSpPr>
        <p:spPr>
          <a:xfrm>
            <a:off x="554439" y="4185887"/>
            <a:ext cx="4024884" cy="53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="" xmlns:a16="http://schemas.microsoft.com/office/drawing/2014/main" id="{B5F1C303-C329-45C1-9982-8D73897A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04" y="1472185"/>
            <a:ext cx="4401597" cy="3939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hthoek 6">
            <a:extLst>
              <a:ext uri="{FF2B5EF4-FFF2-40B4-BE49-F238E27FC236}">
                <a16:creationId xmlns="" xmlns:a16="http://schemas.microsoft.com/office/drawing/2014/main" id="{2BB2DC7E-5CC7-4D9A-B809-A8618B779D2B}"/>
              </a:ext>
            </a:extLst>
          </p:cNvPr>
          <p:cNvSpPr/>
          <p:nvPr/>
        </p:nvSpPr>
        <p:spPr>
          <a:xfrm>
            <a:off x="3680463" y="4346920"/>
            <a:ext cx="4024884" cy="53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68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 gaat het om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232229" y="1200151"/>
            <a:ext cx="4339771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BAG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(</a:t>
            </a:r>
            <a:r>
              <a:rPr lang="en-US" sz="2400" b="1" dirty="0" err="1"/>
              <a:t>adressen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</a:t>
            </a:r>
            <a:r>
              <a:rPr lang="en-US" sz="2400" b="1" dirty="0" err="1"/>
              <a:t>gebouwen</a:t>
            </a:r>
            <a:r>
              <a:rPr lang="en-US" sz="2400" b="1" dirty="0"/>
              <a:t>)</a:t>
            </a:r>
          </a:p>
          <a:p>
            <a:r>
              <a:rPr lang="en-US" sz="2400" dirty="0" err="1" smtClean="0"/>
              <a:t>Snekerstraat</a:t>
            </a:r>
            <a:endParaRPr lang="en-US" sz="2400" dirty="0"/>
          </a:p>
          <a:p>
            <a:r>
              <a:rPr lang="en-US" sz="2400" dirty="0"/>
              <a:t>30</a:t>
            </a:r>
          </a:p>
          <a:p>
            <a:r>
              <a:rPr lang="en-US" sz="2400" dirty="0"/>
              <a:t>8701 XE</a:t>
            </a:r>
          </a:p>
          <a:p>
            <a:r>
              <a:rPr lang="en-US" sz="2400" dirty="0" err="1" smtClean="0">
                <a:solidFill>
                  <a:srgbClr val="00B0F0"/>
                </a:solidFill>
              </a:rPr>
              <a:t>Bolsward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0"/>
          </p:nvPr>
        </p:nvSpPr>
        <p:spPr>
          <a:xfrm>
            <a:off x="4572000" y="1200151"/>
            <a:ext cx="45720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400" b="1" dirty="0"/>
              <a:t>GBA (burgerzaken)</a:t>
            </a:r>
          </a:p>
          <a:p>
            <a:r>
              <a:rPr lang="nl-NL" sz="2400" dirty="0" smtClean="0"/>
              <a:t>Eduard, </a:t>
            </a:r>
            <a:r>
              <a:rPr lang="nl-NL" sz="1600" dirty="0" err="1" smtClean="0"/>
              <a:t>Snekerstraat</a:t>
            </a:r>
            <a:r>
              <a:rPr lang="nl-NL" sz="1600" dirty="0" smtClean="0"/>
              <a:t> </a:t>
            </a:r>
            <a:r>
              <a:rPr lang="nl-NL" sz="1600" dirty="0"/>
              <a:t>30 </a:t>
            </a:r>
            <a:r>
              <a:rPr lang="nl-NL" sz="2000" dirty="0">
                <a:solidFill>
                  <a:srgbClr val="00B050"/>
                </a:solidFill>
              </a:rPr>
              <a:t>Bolsward</a:t>
            </a:r>
          </a:p>
          <a:p>
            <a:r>
              <a:rPr lang="nl-NL" sz="2400" dirty="0" smtClean="0"/>
              <a:t>Merel, </a:t>
            </a:r>
            <a:r>
              <a:rPr lang="nl-NL" sz="1600" dirty="0" err="1" smtClean="0"/>
              <a:t>Snekerstraat</a:t>
            </a:r>
            <a:r>
              <a:rPr lang="nl-NL" sz="1600" dirty="0" smtClean="0"/>
              <a:t> </a:t>
            </a:r>
            <a:r>
              <a:rPr lang="nl-NL" sz="1600" dirty="0"/>
              <a:t>30 </a:t>
            </a:r>
            <a:r>
              <a:rPr lang="nl-NL" sz="1600" b="1" dirty="0">
                <a:solidFill>
                  <a:srgbClr val="FF0000"/>
                </a:solidFill>
              </a:rPr>
              <a:t>SNEEK</a:t>
            </a:r>
          </a:p>
          <a:p>
            <a:r>
              <a:rPr lang="nl-NL" sz="2400" dirty="0" smtClean="0"/>
              <a:t>Yvo, </a:t>
            </a:r>
            <a:r>
              <a:rPr lang="nl-NL" sz="2000" dirty="0" err="1" smtClean="0"/>
              <a:t>Snekerstraat</a:t>
            </a:r>
            <a:r>
              <a:rPr lang="nl-NL" sz="2000" dirty="0" smtClean="0"/>
              <a:t> </a:t>
            </a:r>
            <a:r>
              <a:rPr lang="nl-NL" sz="2000" dirty="0"/>
              <a:t>30 </a:t>
            </a:r>
            <a:r>
              <a:rPr lang="nl-NL" sz="2000" dirty="0">
                <a:solidFill>
                  <a:srgbClr val="00B050"/>
                </a:solidFill>
              </a:rPr>
              <a:t>Bolsward</a:t>
            </a:r>
          </a:p>
          <a:p>
            <a:r>
              <a:rPr lang="nl-NL" sz="2400" dirty="0" smtClean="0"/>
              <a:t>Anna, </a:t>
            </a:r>
            <a:r>
              <a:rPr lang="nl-NL" sz="2000" dirty="0" err="1" smtClean="0"/>
              <a:t>Snekerstraat</a:t>
            </a:r>
            <a:r>
              <a:rPr lang="nl-NL" sz="2000" dirty="0" smtClean="0"/>
              <a:t> </a:t>
            </a:r>
            <a:r>
              <a:rPr lang="nl-NL" sz="2000" dirty="0"/>
              <a:t>30 </a:t>
            </a:r>
            <a:r>
              <a:rPr lang="nl-NL" sz="2000" dirty="0">
                <a:solidFill>
                  <a:srgbClr val="00B050"/>
                </a:solidFill>
              </a:rPr>
              <a:t>Bolsward</a:t>
            </a:r>
          </a:p>
          <a:p>
            <a:r>
              <a:rPr lang="nl-NL" sz="2400" dirty="0" smtClean="0"/>
              <a:t>Rosa, </a:t>
            </a:r>
            <a:r>
              <a:rPr lang="nl-NL" sz="2000" dirty="0" err="1" smtClean="0"/>
              <a:t>Snekerstraat</a:t>
            </a:r>
            <a:r>
              <a:rPr lang="nl-NL" sz="2000" dirty="0" smtClean="0"/>
              <a:t> </a:t>
            </a:r>
            <a:r>
              <a:rPr lang="nl-NL" sz="2000" dirty="0"/>
              <a:t>30 </a:t>
            </a:r>
            <a:r>
              <a:rPr lang="nl-NL" sz="2000" dirty="0" smtClean="0">
                <a:solidFill>
                  <a:srgbClr val="00B050"/>
                </a:solidFill>
              </a:rPr>
              <a:t>Bolsward</a:t>
            </a:r>
            <a:endParaRPr lang="nl-NL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5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Hoe zijn we begonnen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2012 : KING </a:t>
            </a:r>
            <a:r>
              <a:rPr lang="nl-NL" dirty="0" err="1"/>
              <a:t>i</a:t>
            </a:r>
            <a:r>
              <a:rPr lang="nl-NL" dirty="0" err="1" smtClean="0"/>
              <a:t>spiegel</a:t>
            </a:r>
            <a:endParaRPr lang="nl-NL" dirty="0" smtClean="0"/>
          </a:p>
          <a:p>
            <a:r>
              <a:rPr lang="nl-NL" dirty="0" smtClean="0"/>
              <a:t>Aantal indicatoren</a:t>
            </a:r>
          </a:p>
          <a:p>
            <a:r>
              <a:rPr lang="nl-NL" dirty="0" smtClean="0"/>
              <a:t>Kwaliteit inzichtelijk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="" xmlns:a16="http://schemas.microsoft.com/office/drawing/2014/main" id="{F58F767B-4257-49D0-8E53-E6EF61D1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25" y="953413"/>
            <a:ext cx="3588375" cy="36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Hoe zijn we begonnen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smtClean="0"/>
              <a:t>Eigen versie</a:t>
            </a:r>
          </a:p>
          <a:p>
            <a:r>
              <a:rPr lang="nl-NL" dirty="0" smtClean="0"/>
              <a:t>Sneller</a:t>
            </a:r>
          </a:p>
          <a:p>
            <a:r>
              <a:rPr lang="nl-NL" dirty="0" smtClean="0"/>
              <a:t>Niet handmatig</a:t>
            </a:r>
          </a:p>
          <a:p>
            <a:r>
              <a:rPr lang="nl-NL" dirty="0" err="1" smtClean="0"/>
              <a:t>db</a:t>
            </a:r>
            <a:r>
              <a:rPr lang="nl-NL" dirty="0" smtClean="0"/>
              <a:t>-onafhankelijk</a:t>
            </a:r>
          </a:p>
          <a:p>
            <a:r>
              <a:rPr lang="nl-NL" dirty="0" smtClean="0"/>
              <a:t>Dagelijks</a:t>
            </a:r>
          </a:p>
          <a:p>
            <a:r>
              <a:rPr lang="nl-NL" dirty="0" smtClean="0"/>
              <a:t>Zelf toevoegen</a:t>
            </a:r>
          </a:p>
          <a:p>
            <a:r>
              <a:rPr lang="nl-NL" dirty="0" err="1" smtClean="0"/>
              <a:t>Backwardscompatible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  <p:pic>
        <p:nvPicPr>
          <p:cNvPr id="5" name="Afbeelding 4">
            <a:extLst>
              <a:ext uri="{FF2B5EF4-FFF2-40B4-BE49-F238E27FC236}">
                <a16:creationId xmlns="" xmlns:a16="http://schemas.microsoft.com/office/drawing/2014/main" id="{F58F767B-4257-49D0-8E53-E6EF61D1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25" y="953413"/>
            <a:ext cx="3588375" cy="36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6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Het proces eromheen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Maandelijks: trend rapporteren (geen </a:t>
            </a:r>
            <a:r>
              <a:rPr lang="nl-NL" dirty="0" err="1" smtClean="0"/>
              <a:t>kpi</a:t>
            </a:r>
            <a:r>
              <a:rPr lang="nl-NL" dirty="0" smtClean="0"/>
              <a:t>)</a:t>
            </a:r>
          </a:p>
          <a:p>
            <a:r>
              <a:rPr lang="nl-NL" dirty="0" smtClean="0"/>
              <a:t>Uitvallijsten naar bronhouders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="" xmlns:a16="http://schemas.microsoft.com/office/drawing/2014/main" id="{7AF04042-3C75-4EF8-B8A4-2A7AFA3A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9109"/>
            <a:ext cx="8229601" cy="23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9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proces eromheen - </a:t>
            </a:r>
            <a:r>
              <a:rPr lang="nl-NL" dirty="0" smtClean="0"/>
              <a:t>Trendlijn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Maandelijks: trend rapporteren (geen </a:t>
            </a:r>
            <a:r>
              <a:rPr lang="nl-NL" dirty="0" err="1" smtClean="0"/>
              <a:t>kpi</a:t>
            </a:r>
            <a:r>
              <a:rPr lang="nl-NL" dirty="0" smtClean="0"/>
              <a:t>)</a:t>
            </a:r>
          </a:p>
          <a:p>
            <a:r>
              <a:rPr lang="nl-NL" dirty="0" smtClean="0"/>
              <a:t>Uitvallijsten naar bronhouders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="" xmlns:a16="http://schemas.microsoft.com/office/drawing/2014/main" id="{7AF04042-3C75-4EF8-B8A4-2A7AFA3A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9109"/>
            <a:ext cx="8229601" cy="23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025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Aangepa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1C611"/>
      </a:accent1>
      <a:accent2>
        <a:srgbClr val="7A284E"/>
      </a:accent2>
      <a:accent3>
        <a:srgbClr val="FFFFFF"/>
      </a:accent3>
      <a:accent4>
        <a:srgbClr val="00B1FF"/>
      </a:accent4>
      <a:accent5>
        <a:srgbClr val="BF0042"/>
      </a:accent5>
      <a:accent6>
        <a:srgbClr val="6F6F6E"/>
      </a:accent6>
      <a:hlink>
        <a:srgbClr val="6F6F6E"/>
      </a:hlink>
      <a:folHlink>
        <a:srgbClr val="6F6F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3485</TotalTime>
  <Words>200</Words>
  <Application>Microsoft Office PowerPoint</Application>
  <PresentationFormat>Diavoorstelling (16:9)</PresentationFormat>
  <Paragraphs>67</Paragraphs>
  <Slides>12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Blank</vt:lpstr>
      <vt:lpstr>Gegevenskwaliteit en onze ISpiegel</vt:lpstr>
      <vt:lpstr>Inhoud</vt:lpstr>
      <vt:lpstr>Voorstellen</vt:lpstr>
      <vt:lpstr>Waar gaat het om</vt:lpstr>
      <vt:lpstr>Waar gaat het om</vt:lpstr>
      <vt:lpstr>Hoe zijn we begonnen</vt:lpstr>
      <vt:lpstr>Hoe zijn we begonnen</vt:lpstr>
      <vt:lpstr>Het proces eromheen</vt:lpstr>
      <vt:lpstr>Het proces eromheen - Trendlijn</vt:lpstr>
      <vt:lpstr>Het proces eromheen - Acties</vt:lpstr>
      <vt:lpstr>Waar staan we nu</vt:lpstr>
      <vt:lpstr>Toekomst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Innovatie</dc:title>
  <dc:creator>Eduard Witteveen</dc:creator>
  <cp:lastModifiedBy>Eduard Witteveen</cp:lastModifiedBy>
  <cp:revision>61</cp:revision>
  <dcterms:created xsi:type="dcterms:W3CDTF">2019-04-26T21:48:10Z</dcterms:created>
  <dcterms:modified xsi:type="dcterms:W3CDTF">2019-05-28T10:25:34Z</dcterms:modified>
</cp:coreProperties>
</file>